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271849"/>
            <a:ext cx="8791575" cy="32381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Художественно-эстетическое развитие детей через знакомство с художественной литературой.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(из опыта работы)</a:t>
            </a:r>
          </a:p>
          <a:p>
            <a:r>
              <a:rPr lang="ru-RU" dirty="0" smtClean="0"/>
              <a:t>Воспитатель Лях Елена Ивановна</a:t>
            </a:r>
          </a:p>
          <a:p>
            <a:r>
              <a:rPr lang="ru-RU" dirty="0" smtClean="0"/>
              <a:t>МБДОУ детский сад «Солнышко»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Кардымовский</a:t>
            </a:r>
            <a:r>
              <a:rPr lang="ru-RU" dirty="0" smtClean="0"/>
              <a:t> район Смоленская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639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857" y="123568"/>
            <a:ext cx="4641549" cy="127686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Первый снег </a:t>
            </a:r>
            <a:r>
              <a:rPr lang="ru-RU" sz="1600" dirty="0" smtClean="0">
                <a:solidFill>
                  <a:schemeClr val="bg1"/>
                </a:solidFill>
              </a:rPr>
              <a:t>(И. Мельничук)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На деревья, на аллеи снег летит муки белее,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легкий –легкий, чистый-чистый,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мягкий, хрупкий и пушистый.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Снег в руке сжимаем и снежки кидаем.</a:t>
            </a:r>
            <a:br>
              <a:rPr lang="ru-RU" sz="1600" b="1" i="1" dirty="0" smtClean="0">
                <a:solidFill>
                  <a:schemeClr val="bg1"/>
                </a:solidFill>
              </a:rPr>
            </a:br>
            <a:r>
              <a:rPr lang="ru-RU" sz="1600" b="1" i="1" dirty="0" smtClean="0">
                <a:solidFill>
                  <a:schemeClr val="bg1"/>
                </a:solidFill>
              </a:rPr>
              <a:t>Первый снег-светлый снег, как же радует он всех</a:t>
            </a:r>
            <a:r>
              <a:rPr lang="ru-RU" sz="1800" b="1" i="1" dirty="0" smtClean="0">
                <a:solidFill>
                  <a:schemeClr val="bg1"/>
                </a:solidFill>
              </a:rPr>
              <a:t>.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i.mycdn.me/image?id=877953471672&amp;t=3&amp;plc=WEB&amp;tkn=*m8AqAjmc9ys5U9C7bTl30jQoPW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84" y="2000083"/>
            <a:ext cx="2338051" cy="2146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https://i.mycdn.me/image?id=877953463224&amp;t=3&amp;plc=WEB&amp;tkn=*12yEcipwy73EKNd4ZMMT6Mi-q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329" y="4352411"/>
            <a:ext cx="1717256" cy="2289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8" name="Picture 8" descr="https://i.mycdn.me/image?id=877953443256&amp;t=3&amp;plc=WEB&amp;tkn=*O1WPwWE-S2FGwKyIckpfa2Rnsl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27" y="3159413"/>
            <a:ext cx="2430162" cy="3240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0" name="Picture 10" descr="https://i.mycdn.me/image?id=877953389240&amp;t=3&amp;plc=WEB&amp;tkn=*ITUwBcyuGzaHpbfLKGHPfQKmgh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94" y="123568"/>
            <a:ext cx="2148381" cy="2864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031524" y="1400432"/>
            <a:ext cx="50003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1600" b="1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Рисование солью</a:t>
            </a:r>
            <a:r>
              <a:rPr lang="ru-RU" sz="160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Нарисованный </a:t>
            </a:r>
            <a:r>
              <a:rPr lang="ru-RU" sz="16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краской рисунок посыпается солью, соль пропитывается краской, и после высыхания получается необычная структура, эффект </a:t>
            </a:r>
            <a:r>
              <a:rPr lang="ru-RU" sz="160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зернистости придаёт </a:t>
            </a:r>
            <a:r>
              <a:rPr lang="ru-RU" sz="16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объёмность</a:t>
            </a:r>
            <a:r>
              <a:rPr lang="ru-RU" sz="16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изображению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729" y="3254739"/>
            <a:ext cx="2585920" cy="3447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8812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22422"/>
            <a:ext cx="9905998" cy="1874666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337751"/>
            <a:ext cx="9905999" cy="545345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s://vsdn.ru/images/data/gallery/4180_big_1346652090_716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89" y="222422"/>
            <a:ext cx="5152922" cy="31303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s://fs01.infourok.ru/images/doc/70/85195/img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57" y="1585912"/>
            <a:ext cx="4745990" cy="3533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https://bigslide.ru/images/9/8883/960/img1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571" y="3568571"/>
            <a:ext cx="4514850" cy="31972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3417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5251149" cy="117733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И. Суриков 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Белый снег пушистый в воздухе кружиться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 и на землю тихо падает, ложиться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6" y="1891142"/>
            <a:ext cx="2721157" cy="3628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15903" y="140020"/>
            <a:ext cx="4055404" cy="3041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347138" y="3316287"/>
            <a:ext cx="4457227" cy="3342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90" y="3181573"/>
            <a:ext cx="2643831" cy="352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3036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6651582" cy="209708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                              М. </a:t>
            </a:r>
            <a:r>
              <a:rPr lang="ru-RU" sz="2000" dirty="0" err="1" smtClean="0">
                <a:solidFill>
                  <a:schemeClr val="bg1"/>
                </a:solidFill>
              </a:rPr>
              <a:t>Сюрсина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Заяц и снег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Солнышко не греет, даже не блестит.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Снег летит, кружиться.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Заяц по лесу бежит.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Зайчик белый – белый, не найти его в лесу.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Ведь они похожи- снег и зайчик тоже!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i.mycdn.me/image?id=878084309432&amp;t=3&amp;plc=WEB&amp;tkn=*OF1O-rT7iLZika1GrM_bp3M1BK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4" y="2097088"/>
            <a:ext cx="3332815" cy="4443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https://i.mycdn.me/image?id=878084293816&amp;t=3&amp;plc=WEB&amp;tkn=*psubo0O2zZUtiV6NA3eVKmcRSJ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99" y="2694518"/>
            <a:ext cx="2930696" cy="39075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mycdn.me/image?id=878084262072&amp;t=3&amp;plc=WEB&amp;tkn=*5rejPtGaGwBccS1OKvFNfjCV_2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95" y="597430"/>
            <a:ext cx="3558746" cy="4744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1757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6742198" cy="658347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Самостоятельная деятельность детей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i.mycdn.me/image?id=878084259512&amp;t=3&amp;plc=WEB&amp;tkn=*r9f5GYyg2Gx5A6B691UUPTkDU1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19" y="1276865"/>
            <a:ext cx="2279822" cy="303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mage?id=878084254136&amp;t=3&amp;plc=WEB&amp;tkn=*O93IcOmyEVNq1r7D8iQJtXMuix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282" y="302378"/>
            <a:ext cx="2566119" cy="3421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mycdn.me/image?id=878084222648&amp;t=3&amp;plc=WEB&amp;tkn=*jgnL3FskKRxi8431FvelQw3bZx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73" y="3444223"/>
            <a:ext cx="2410335" cy="3213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2" name="Picture 10" descr="https://i.mycdn.me/image?id=878084701880&amp;t=3&amp;plc=WEB&amp;tkn=*1UwsLsHLJp-rLG3l1AnuyuUfPh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95" y="1440072"/>
            <a:ext cx="2485261" cy="3313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.mycdn.me/image?id=878084689336&amp;t=3&amp;plc=WEB&amp;tkn=*sSrVqKkfqLn1cqWzM8mfL9i-J8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75" y="4316627"/>
            <a:ext cx="2868944" cy="2151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59020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476792" cy="7407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Создание Гравюр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64" y="3561546"/>
            <a:ext cx="2406039" cy="3208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57" y="197808"/>
            <a:ext cx="2512027" cy="3349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01" y="1438431"/>
            <a:ext cx="2150152" cy="2013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https://i.mycdn.me/image?id=878377206968&amp;t=3&amp;plc=WEB&amp;tkn=*QPs9S7K0UqV4t8nesaLAl2bq2w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68" y="329614"/>
            <a:ext cx="2214874" cy="2953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mage?id=878377187256&amp;t=3&amp;plc=WEB&amp;tkn=*bqbgmzsJLazU3Z9LEbyzApFv6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85" y="3678550"/>
            <a:ext cx="2318285" cy="3091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mycdn.me/image?id=878377168056&amp;t=3&amp;plc=WEB&amp;tkn=*lC64yor4VTrhNsaqYR0DtzgwWZ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5" y="1964874"/>
            <a:ext cx="2570515" cy="3427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88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107"/>
            <a:ext cx="4787153" cy="994177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Бисероплетение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406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Сохранить фото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107916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https://rs.mail.ru/d3275397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7461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0175" y="84138"/>
            <a:ext cx="406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5078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Сохранить фото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0175" y="84138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107916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https://rs.mail.ru/d3275397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8751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mycdn.me/image?id=878551917240&amp;t=3&amp;plc=WEB&amp;tkn=*v2b8cSOwxbhql3dts1hZ-ma9x2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97" y="1293422"/>
            <a:ext cx="3181503" cy="4242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mycdn.me/image?id=878551906488&amp;t=3&amp;plc=WEB&amp;tkn=*WO58XktHDY36yEMVicCGFRXj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0917" y="215107"/>
            <a:ext cx="2336030" cy="3114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mycdn.me/image?id=878551886008&amp;t=3&amp;plc=WEB&amp;tkn=*I14uHin60EUvQXauiFPwaNsXo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54" y="3414424"/>
            <a:ext cx="2484157" cy="3312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mycdn.me/image?id=878551871928&amp;t=3&amp;plc=WEB&amp;tkn=*P4bn4TBgxXYEhT-mLI5Mc8k80b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44051" y="158751"/>
            <a:ext cx="2329706" cy="310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mycdn.me/image?id=878551845048&amp;t=3&amp;plc=WEB&amp;tkn=*M2nkaTL_znmci3hLDwS5TOrOEh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44" y="3475712"/>
            <a:ext cx="2438190" cy="3250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947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071" y="4333102"/>
            <a:ext cx="9905998" cy="204298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Художественные</a:t>
            </a:r>
            <a:r>
              <a:rPr lang="ru-RU" sz="2400" dirty="0">
                <a:solidFill>
                  <a:schemeClr val="bg1"/>
                </a:solidFill>
              </a:rPr>
              <a:t> произведения представляют много поводов для интересной продуктивной деятельности.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Нужно детям больше читать и предлагать им то, что произвело впечатление, переносить на лист бумаги, это позволяет лучше запомнить произведение и </a:t>
            </a:r>
            <a:r>
              <a:rPr lang="ru-RU" sz="2400" b="1" dirty="0">
                <a:solidFill>
                  <a:schemeClr val="bg1"/>
                </a:solidFill>
              </a:rPr>
              <a:t>развивает творческие способности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0" y="306266"/>
            <a:ext cx="2042642" cy="2723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169" y="1138194"/>
            <a:ext cx="2232454" cy="2976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https://i.mycdn.me/image?id=878144166840&amp;t=3&amp;plc=WEB&amp;tkn=*mbv4WQlRWdfQ2z4ELMQ5iZlXWa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16" y="275724"/>
            <a:ext cx="2923083" cy="38974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mycdn.me/image?id=878551938744&amp;t=3&amp;plc=WEB&amp;tkn=*6DiUqWZZ-C2K36xPiScjDRgR0t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03" y="156274"/>
            <a:ext cx="3012670" cy="4016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87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sz="7200" dirty="0" smtClean="0">
                <a:solidFill>
                  <a:srgbClr val="FF0000"/>
                </a:solidFill>
              </a:rPr>
              <a:t>Спасибо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6983" y="2290119"/>
            <a:ext cx="7142205" cy="3328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7200" dirty="0">
                <a:solidFill>
                  <a:srgbClr val="FF0000"/>
                </a:solidFill>
              </a:rPr>
              <a:t>з</a:t>
            </a:r>
            <a:r>
              <a:rPr lang="ru-RU" sz="7200" dirty="0" smtClean="0">
                <a:solidFill>
                  <a:srgbClr val="FF0000"/>
                </a:solidFill>
              </a:rPr>
              <a:t>а внимание!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04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218234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 старшем дошкольном возрасте стараюсь воспитать у детей устойчивый интерес к книгам, осознанное отношение к авторскому слову, желание слушать чтение книг.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Я стараюсь включать литературный материал в различные виды </a:t>
            </a:r>
            <a:r>
              <a:rPr lang="ru-RU" sz="2400" dirty="0" smtClean="0">
                <a:solidFill>
                  <a:schemeClr val="bg1"/>
                </a:solidFill>
              </a:rPr>
              <a:t>деятельности.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875005"/>
            <a:ext cx="9905999" cy="2916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>
                <a:solidFill>
                  <a:schemeClr val="bg1"/>
                </a:solidFill>
              </a:rPr>
              <a:t>Н</a:t>
            </a:r>
            <a:r>
              <a:rPr lang="ru-RU" u="sng" dirty="0" smtClean="0">
                <a:solidFill>
                  <a:schemeClr val="bg1"/>
                </a:solidFill>
              </a:rPr>
              <a:t>еслучайно </a:t>
            </a:r>
            <a:r>
              <a:rPr lang="ru-RU" u="sng" dirty="0">
                <a:solidFill>
                  <a:schemeClr val="bg1"/>
                </a:solidFill>
              </a:rPr>
              <a:t>говорится</a:t>
            </a:r>
            <a:r>
              <a:rPr lang="ru-RU" dirty="0">
                <a:solidFill>
                  <a:schemeClr val="bg1"/>
                </a:solidFill>
              </a:rPr>
              <a:t>: </a:t>
            </a:r>
            <a:r>
              <a:rPr lang="ru-RU" i="1" dirty="0">
                <a:solidFill>
                  <a:schemeClr val="bg1"/>
                </a:solidFill>
              </a:rPr>
              <a:t>«Когда я слушаю – узнаю, когда делаю – запоминаю»</a:t>
            </a:r>
            <a:r>
              <a:rPr lang="ru-RU" dirty="0">
                <a:solidFill>
                  <a:schemeClr val="bg1"/>
                </a:solidFill>
              </a:rPr>
              <a:t>, поэтому во время образовательной деятельности при проведении лепки или рисования, аппликации </a:t>
            </a:r>
            <a:r>
              <a:rPr lang="ru-RU" dirty="0" smtClean="0">
                <a:solidFill>
                  <a:schemeClr val="bg1"/>
                </a:solidFill>
              </a:rPr>
              <a:t>мы </a:t>
            </a:r>
            <a:r>
              <a:rPr lang="ru-RU" dirty="0">
                <a:solidFill>
                  <a:schemeClr val="bg1"/>
                </a:solidFill>
              </a:rPr>
              <a:t>вместе с детьми </a:t>
            </a:r>
            <a:r>
              <a:rPr lang="ru-RU" dirty="0" smtClean="0">
                <a:solidFill>
                  <a:schemeClr val="bg1"/>
                </a:solidFill>
              </a:rPr>
              <a:t>вспоминаем </a:t>
            </a:r>
            <a:r>
              <a:rPr lang="ru-RU" dirty="0">
                <a:solidFill>
                  <a:schemeClr val="bg1"/>
                </a:solidFill>
              </a:rPr>
              <a:t>героев, сюжет сказки, на тему которой собираемся лепить или рисовать, </a:t>
            </a:r>
            <a:r>
              <a:rPr lang="ru-RU" dirty="0" smtClean="0">
                <a:solidFill>
                  <a:schemeClr val="bg1"/>
                </a:solidFill>
              </a:rPr>
              <a:t>вырезать к </a:t>
            </a:r>
            <a:r>
              <a:rPr lang="ru-RU" dirty="0">
                <a:solidFill>
                  <a:schemeClr val="bg1"/>
                </a:solidFill>
              </a:rPr>
              <a:t>читаемым </a:t>
            </a:r>
            <a:r>
              <a:rPr lang="ru-RU" dirty="0" smtClean="0">
                <a:solidFill>
                  <a:schemeClr val="bg1"/>
                </a:solidFill>
              </a:rPr>
              <a:t>произведениям.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75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509" y="519541"/>
            <a:ext cx="9905999" cy="534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При чтении </a:t>
            </a:r>
            <a:r>
              <a:rPr lang="ru-RU" sz="2800" b="1" dirty="0">
                <a:solidFill>
                  <a:schemeClr val="bg1"/>
                </a:solidFill>
              </a:rPr>
              <a:t>художественной литературы</a:t>
            </a:r>
            <a:r>
              <a:rPr lang="ru-RU" sz="2800" dirty="0">
                <a:solidFill>
                  <a:schemeClr val="bg1"/>
                </a:solidFill>
              </a:rPr>
              <a:t> ребёнок видит перед собой определённую картинку, конкретную ситуацию, образ, переживает описываемые события.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Чем сильнее переживания, тем богаче его чувства и представления о действительности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Художественная </a:t>
            </a:r>
            <a:r>
              <a:rPr lang="ru-RU" sz="2800" b="1" dirty="0">
                <a:solidFill>
                  <a:schemeClr val="bg1"/>
                </a:solidFill>
              </a:rPr>
              <a:t>литература формирует у детей</a:t>
            </a:r>
            <a:r>
              <a:rPr lang="ru-RU" sz="2800" dirty="0">
                <a:solidFill>
                  <a:schemeClr val="bg1"/>
                </a:solidFill>
              </a:rPr>
              <a:t> положительные и отрицательные эмоции и на основе этого возникающие образы у детей имеют соответствующий колорит, способы изображения.</a:t>
            </a:r>
          </a:p>
          <a:p>
            <a:pPr marL="0" indent="0"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551" y="230660"/>
            <a:ext cx="9905998" cy="2096066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Выразить свои эмоции, отношение к художественным произведениям дети могут через продуктивную </a:t>
            </a:r>
            <a:r>
              <a:rPr lang="ru-RU" sz="2000" u="sng" dirty="0">
                <a:solidFill>
                  <a:schemeClr val="bg1"/>
                </a:solidFill>
              </a:rPr>
              <a:t>деятельность</a:t>
            </a:r>
            <a:r>
              <a:rPr lang="ru-RU" sz="2000" dirty="0">
                <a:solidFill>
                  <a:schemeClr val="bg1"/>
                </a:solidFill>
              </a:rPr>
              <a:t>: рисование, лепка, аппликация, </a:t>
            </a:r>
            <a:r>
              <a:rPr lang="ru-RU" sz="2000" dirty="0" smtClean="0">
                <a:solidFill>
                  <a:schemeClr val="bg1"/>
                </a:solidFill>
              </a:rPr>
              <a:t>конструирование Она </a:t>
            </a:r>
            <a:r>
              <a:rPr lang="ru-RU" sz="2000" dirty="0">
                <a:solidFill>
                  <a:schemeClr val="bg1"/>
                </a:solidFill>
              </a:rPr>
              <a:t>может быть организована как на занятиях, так и в совместной деятельности взрослых с детьми. Получая впечатления в процессе чтения книг, рассматривая иллюстрации, дети учатся понимать характер персонажей, выделяют особенности образа героев. Свои впечатления дети передают в рисунках, поделках.</a:t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3" y="2355526"/>
            <a:ext cx="3240908" cy="4321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057" y="2228663"/>
            <a:ext cx="3074213" cy="4098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96" y="2511942"/>
            <a:ext cx="3123596" cy="4164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4054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23" y="131806"/>
            <a:ext cx="11495314" cy="996822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«Путешествие по сказкам К. И. Чуковского»</a:t>
            </a:r>
            <a:r>
              <a:rPr lang="ru-RU" dirty="0">
                <a:solidFill>
                  <a:schemeClr val="bg1"/>
                </a:solidFill>
              </a:rPr>
              <a:t>.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3" y="1128627"/>
            <a:ext cx="3299221" cy="4398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38" y="1828114"/>
            <a:ext cx="3346106" cy="44614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https://i.mycdn.me/image?id=877992625336&amp;t=3&amp;plc=WEB&amp;tkn=*vsX-ZHuuszwee2eKf1sdpB0Lcp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079" y="1416908"/>
            <a:ext cx="3366101" cy="44881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3114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48282"/>
            <a:ext cx="9905998" cy="120272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Мы </a:t>
            </a:r>
            <a:r>
              <a:rPr lang="ru-RU" sz="2000" dirty="0">
                <a:solidFill>
                  <a:schemeClr val="bg1"/>
                </a:solidFill>
              </a:rPr>
              <a:t>с детьми рисуем цветными карандашами, используем фломастеры, восковые карандаши, краски. Этими материалами детям легче передать образы героев, их характер, настроение, выделить мелкие детали, которые могут быть очень важными.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i.mycdn.me/image?id=877991513016&amp;t=3&amp;plc=WEB&amp;tkn=*vdMAkjCaqBESA4uVFr7aJUx20Q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9" y="1466335"/>
            <a:ext cx="2396418" cy="3409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mage?id=877991380152&amp;t=3&amp;plc=WEB&amp;tkn=*nXMlEDT5HiiCLQhToVZJC5jmo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95" y="2833286"/>
            <a:ext cx="2592080" cy="3456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mycdn.me/image?id=877991368376&amp;t=3&amp;plc=WEB&amp;tkn=*5GbGvq15OVyRED8UCqNYZqLGii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44" y="1466335"/>
            <a:ext cx="2436425" cy="3248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mycdn.me/image?id=877991443896&amp;t=3&amp;plc=WEB&amp;tkn=*uqqsse9olRH-ZLLIbNwc-KNx3b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19" y="2645410"/>
            <a:ext cx="2485853" cy="3314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2012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7983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Рисуем эпизоды сказок </a:t>
            </a:r>
            <a:r>
              <a:rPr lang="ru-RU" sz="2400" dirty="0" err="1" smtClean="0">
                <a:solidFill>
                  <a:schemeClr val="bg1"/>
                </a:solidFill>
              </a:rPr>
              <a:t>К.И.Чуковского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i.mycdn.me/image?id=877991455416&amp;t=3&amp;plc=WEB&amp;tkn=*FYzhey09wuVd3XMtLB6tS0Qk_g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6" y="1342766"/>
            <a:ext cx="3371943" cy="4495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 descr="https://i.mycdn.me/image?id=877991371960&amp;t=3&amp;plc=WEB&amp;tkn=*0SWUHiVpTLpAzj11t6fdNcz_z0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6" y="2186436"/>
            <a:ext cx="3089189" cy="4118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mycdn.me/image?id=877991359928&amp;t=3&amp;plc=WEB&amp;tkn=*GvAYzh9IYeBuMn2GkdQ92-alsW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56" y="1492813"/>
            <a:ext cx="3678693" cy="4904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464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632" y="179191"/>
            <a:ext cx="9053384" cy="906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Вот какие иллюстрации к  сказкам        нарисовали маленькие художники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i.mycdn.me/image?id=877991349432&amp;t=3&amp;plc=WEB&amp;tkn=*byUt11_yjlAoRlzX2eB6PUOm-m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561" y="1646765"/>
            <a:ext cx="3406747" cy="4542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00" name="Picture 4" descr="https://i.mycdn.me/image?id=877991335608&amp;t=3&amp;plc=WEB&amp;tkn=*sxjWtW2Jh_w9rGlnxdv9VpCg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72" y="1924709"/>
            <a:ext cx="3198289" cy="42643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mycdn.me/image?id=877993407416&amp;t=3&amp;plc=WEB&amp;tkn=*GvzM8ZQlV57RZKwkAOuo86tWkQ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62" y="1430103"/>
            <a:ext cx="3731741" cy="49756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9309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790198" cy="12349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Рисование по сказке С. Михалкова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«Три поросенка»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Домики поросят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80" y="1853440"/>
            <a:ext cx="2962114" cy="3949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s://i.mycdn.me/image?id=878084241592&amp;t=3&amp;plc=WEB&amp;tkn=*nP0n8tycSi-YfWSzDPQr8eBgSY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043" y="1853440"/>
            <a:ext cx="3004838" cy="4006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mage?id=878084696504&amp;t=3&amp;plc=WEB&amp;tkn=*YCG0Sp12cUD5sRw8g6-ICS-R3O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90" y="2479590"/>
            <a:ext cx="3183957" cy="4245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3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3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2|0.1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1058</TotalTime>
  <Words>126</Words>
  <Application>Microsoft Office PowerPoint</Application>
  <PresentationFormat>Широкоэкранный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Tw Cen MT</vt:lpstr>
      <vt:lpstr>Контур</vt:lpstr>
      <vt:lpstr>Художественно-эстетическое развитие детей через знакомство с художественной литературой.</vt:lpstr>
      <vt:lpstr>В старшем дошкольном возрасте стараюсь воспитать у детей устойчивый интерес к книгам, осознанное отношение к авторскому слову, желание слушать чтение книг. Я стараюсь включать литературный материал в различные виды деятельности.</vt:lpstr>
      <vt:lpstr>Презентация PowerPoint</vt:lpstr>
      <vt:lpstr>Выразить свои эмоции, отношение к художественным произведениям дети могут через продуктивную деятельность: рисование, лепка, аппликация, конструирование Она может быть организована как на занятиях, так и в совместной деятельности взрослых с детьми. Получая впечатления в процессе чтения книг, рассматривая иллюстрации, дети учатся понимать характер персонажей, выделяют особенности образа героев. Свои впечатления дети передают в рисунках, поделках. </vt:lpstr>
      <vt:lpstr>«Путешествие по сказкам К. И. Чуковского». </vt:lpstr>
      <vt:lpstr>  Мы с детьми рисуем цветными карандашами, используем фломастеры, восковые карандаши, краски. Этими материалами детям легче передать образы героев, их характер, настроение, выделить мелкие детали, которые могут быть очень важными.  </vt:lpstr>
      <vt:lpstr>Рисуем эпизоды сказок К.И.Чуковского</vt:lpstr>
      <vt:lpstr>Вот какие иллюстрации к  сказкам        нарисовали маленькие художники</vt:lpstr>
      <vt:lpstr>Рисование по сказке С. Михалкова  «Три поросенка»    Домики поросят</vt:lpstr>
      <vt:lpstr>Первый снег (И. Мельничук) На деревья, на аллеи снег летит муки белее, легкий –легкий, чистый-чистый, мягкий, хрупкий и пушистый. Снег в руке сжимаем и снежки кидаем. Первый снег-светлый снег, как же радует он всех.</vt:lpstr>
      <vt:lpstr> </vt:lpstr>
      <vt:lpstr>И. Суриков  Белый снег пушистый в воздухе кружиться  и на землю тихо падает, ложиться</vt:lpstr>
      <vt:lpstr>                                                                            М. Сюрсина.  Заяц и снег Солнышко не греет, даже не блестит. Снег летит, кружиться. Заяц по лесу бежит. Зайчик белый – белый, не найти его в лесу. Ведь они похожи- снег и зайчик тоже! </vt:lpstr>
      <vt:lpstr>Самостоятельная деятельность детей</vt:lpstr>
      <vt:lpstr>Создание Гравюр</vt:lpstr>
      <vt:lpstr>Бисероплетение</vt:lpstr>
      <vt:lpstr>Художественные произведения представляют много поводов для интересной продуктивной деятельности. Нужно детям больше читать и предлагать им то, что произвело впечатление, переносить на лист бумаги, это позволяет лучше запомнить произведение и развивает творческие способности. </vt:lpstr>
      <vt:lpstr>                      Спасибо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развитие детей через знакомство с художественной литературой.</dc:title>
  <dc:creator>RePack by Diakov</dc:creator>
  <cp:lastModifiedBy>RePack by Diakov</cp:lastModifiedBy>
  <cp:revision>54</cp:revision>
  <dcterms:created xsi:type="dcterms:W3CDTF">2019-02-03T11:18:28Z</dcterms:created>
  <dcterms:modified xsi:type="dcterms:W3CDTF">2019-02-26T06:42:11Z</dcterms:modified>
</cp:coreProperties>
</file>